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2" r:id="rId11"/>
    <p:sldId id="267" r:id="rId1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9BD7-5BA8-4C66-AA14-D98AA5B3978C}" type="datetimeFigureOut">
              <a:rPr lang="es-PE" smtClean="0"/>
              <a:t>04/12/2014</a:t>
            </a:fld>
            <a:endParaRPr lang="es-PE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D99BE2-6E13-47C7-91B4-CB088E506D0C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9BD7-5BA8-4C66-AA14-D98AA5B3978C}" type="datetimeFigureOut">
              <a:rPr lang="es-PE" smtClean="0"/>
              <a:t>04/12/2014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9BE2-6E13-47C7-91B4-CB088E506D0C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9BD7-5BA8-4C66-AA14-D98AA5B3978C}" type="datetimeFigureOut">
              <a:rPr lang="es-PE" smtClean="0"/>
              <a:t>04/12/2014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9BE2-6E13-47C7-91B4-CB088E506D0C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9BD7-5BA8-4C66-AA14-D98AA5B3978C}" type="datetimeFigureOut">
              <a:rPr lang="es-PE" smtClean="0"/>
              <a:t>04/12/2014</a:t>
            </a:fld>
            <a:endParaRPr lang="es-PE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PE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D99BE2-6E13-47C7-91B4-CB088E506D0C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9BD7-5BA8-4C66-AA14-D98AA5B3978C}" type="datetimeFigureOut">
              <a:rPr lang="es-PE" smtClean="0"/>
              <a:t>04/12/2014</a:t>
            </a:fld>
            <a:endParaRPr lang="es-PE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9BE2-6E13-47C7-91B4-CB088E506D0C}" type="slidenum">
              <a:rPr lang="es-PE" smtClean="0"/>
              <a:t>‹Nº›</a:t>
            </a:fld>
            <a:endParaRPr lang="es-PE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9BD7-5BA8-4C66-AA14-D98AA5B3978C}" type="datetimeFigureOut">
              <a:rPr lang="es-PE" smtClean="0"/>
              <a:t>04/12/2014</a:t>
            </a:fld>
            <a:endParaRPr lang="es-PE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9BE2-6E13-47C7-91B4-CB088E506D0C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9BD7-5BA8-4C66-AA14-D98AA5B3978C}" type="datetimeFigureOut">
              <a:rPr lang="es-PE" smtClean="0"/>
              <a:t>04/12/2014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DD99BE2-6E13-47C7-91B4-CB088E506D0C}" type="slidenum">
              <a:rPr lang="es-PE" smtClean="0"/>
              <a:t>‹Nº›</a:t>
            </a:fld>
            <a:endParaRPr lang="es-PE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9BD7-5BA8-4C66-AA14-D98AA5B3978C}" type="datetimeFigureOut">
              <a:rPr lang="es-PE" smtClean="0"/>
              <a:t>04/12/2014</a:t>
            </a:fld>
            <a:endParaRPr lang="es-PE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9BE2-6E13-47C7-91B4-CB088E506D0C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9BD7-5BA8-4C66-AA14-D98AA5B3978C}" type="datetimeFigureOut">
              <a:rPr lang="es-PE" smtClean="0"/>
              <a:t>04/12/2014</a:t>
            </a:fld>
            <a:endParaRPr lang="es-PE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9BE2-6E13-47C7-91B4-CB088E506D0C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9BD7-5BA8-4C66-AA14-D98AA5B3978C}" type="datetimeFigureOut">
              <a:rPr lang="es-PE" smtClean="0"/>
              <a:t>04/12/2014</a:t>
            </a:fld>
            <a:endParaRPr lang="es-PE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9BE2-6E13-47C7-91B4-CB088E506D0C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9BD7-5BA8-4C66-AA14-D98AA5B3978C}" type="datetimeFigureOut">
              <a:rPr lang="es-PE" smtClean="0"/>
              <a:t>04/12/2014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9BE2-6E13-47C7-91B4-CB088E506D0C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EE9BD7-5BA8-4C66-AA14-D98AA5B3978C}" type="datetimeFigureOut">
              <a:rPr lang="es-PE" smtClean="0"/>
              <a:t>04/12/2014</a:t>
            </a:fld>
            <a:endParaRPr lang="es-PE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D99BE2-6E13-47C7-91B4-CB088E506D0C}" type="slidenum">
              <a:rPr lang="es-PE" smtClean="0"/>
              <a:t>‹Nº›</a:t>
            </a:fld>
            <a:endParaRPr lang="es-PE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1556792"/>
            <a:ext cx="7450088" cy="7056784"/>
          </a:xfrm>
          <a:ln>
            <a:noFill/>
          </a:ln>
        </p:spPr>
        <p:txBody>
          <a:bodyPr>
            <a:prstTxWarp prst="textArchUp">
              <a:avLst>
                <a:gd name="adj" fmla="val 10779102"/>
              </a:avLst>
            </a:prstTxWarp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s-PE" sz="8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Endangered animals</a:t>
            </a:r>
            <a:endParaRPr lang="es-PE" sz="8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3427312"/>
            <a:ext cx="8458200" cy="3456384"/>
          </a:xfrm>
        </p:spPr>
        <p:txBody>
          <a:bodyPr/>
          <a:lstStyle/>
          <a:p>
            <a:pPr algn="ctr"/>
            <a:endParaRPr lang="es-PE" dirty="0" smtClean="0"/>
          </a:p>
        </p:txBody>
      </p:sp>
    </p:spTree>
    <p:extLst>
      <p:ext uri="{BB962C8B-B14F-4D97-AF65-F5344CB8AC3E}">
        <p14:creationId xmlns:p14="http://schemas.microsoft.com/office/powerpoint/2010/main" val="14887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GUANACO</a:t>
            </a:r>
            <a:endParaRPr lang="es-P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032448" cy="4968552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PE" dirty="0">
                <a:solidFill>
                  <a:schemeClr val="tx1"/>
                </a:solidFill>
              </a:rPr>
              <a:t>DESCRIPTION</a:t>
            </a:r>
            <a:r>
              <a:rPr lang="es-PE" dirty="0" smtClean="0">
                <a:solidFill>
                  <a:schemeClr val="tx1"/>
                </a:solidFill>
              </a:rPr>
              <a:t>:</a:t>
            </a:r>
          </a:p>
          <a:p>
            <a:r>
              <a:rPr lang="es-PE" sz="2400" dirty="0">
                <a:solidFill>
                  <a:schemeClr val="tx1"/>
                </a:solidFill>
              </a:rPr>
              <a:t>TALL: </a:t>
            </a:r>
            <a:r>
              <a:rPr lang="es-PE" sz="2400" dirty="0" smtClean="0">
                <a:solidFill>
                  <a:schemeClr val="tx1"/>
                </a:solidFill>
              </a:rPr>
              <a:t>About 1.10 </a:t>
            </a:r>
            <a:r>
              <a:rPr lang="es-PE" sz="2400" dirty="0" err="1" smtClean="0">
                <a:solidFill>
                  <a:schemeClr val="tx1"/>
                </a:solidFill>
              </a:rPr>
              <a:t>mts</a:t>
            </a:r>
            <a:endParaRPr lang="es-PE" sz="2400" dirty="0">
              <a:solidFill>
                <a:schemeClr val="tx1"/>
              </a:solidFill>
            </a:endParaRPr>
          </a:p>
          <a:p>
            <a:r>
              <a:rPr lang="es-PE" sz="2400" dirty="0">
                <a:solidFill>
                  <a:schemeClr val="tx1"/>
                </a:solidFill>
              </a:rPr>
              <a:t>WEIGHT: About </a:t>
            </a:r>
            <a:r>
              <a:rPr lang="es-PE" sz="2400" dirty="0" smtClean="0">
                <a:solidFill>
                  <a:schemeClr val="tx1"/>
                </a:solidFill>
              </a:rPr>
              <a:t>100 kg</a:t>
            </a:r>
            <a:endParaRPr lang="es-PE" sz="2400" dirty="0">
              <a:solidFill>
                <a:schemeClr val="tx1"/>
              </a:solidFill>
            </a:endParaRPr>
          </a:p>
          <a:p>
            <a:r>
              <a:rPr lang="es-PE" sz="2400" dirty="0" smtClean="0">
                <a:solidFill>
                  <a:schemeClr val="tx1"/>
                </a:solidFill>
              </a:rPr>
              <a:t>COLOR: Black </a:t>
            </a:r>
            <a:r>
              <a:rPr lang="es-PE" sz="2400" dirty="0">
                <a:solidFill>
                  <a:schemeClr val="tx1"/>
                </a:solidFill>
              </a:rPr>
              <a:t>or brown</a:t>
            </a:r>
          </a:p>
          <a:p>
            <a:r>
              <a:rPr lang="es-PE" sz="2400" dirty="0">
                <a:solidFill>
                  <a:schemeClr val="tx1"/>
                </a:solidFill>
              </a:rPr>
              <a:t>HABITAT: </a:t>
            </a:r>
            <a:r>
              <a:rPr lang="es-PE" sz="2400" dirty="0" smtClean="0">
                <a:solidFill>
                  <a:schemeClr val="tx1"/>
                </a:solidFill>
              </a:rPr>
              <a:t>Tropical </a:t>
            </a:r>
            <a:r>
              <a:rPr lang="es-PE" sz="2400" dirty="0" err="1" smtClean="0">
                <a:solidFill>
                  <a:schemeClr val="tx1"/>
                </a:solidFill>
              </a:rPr>
              <a:t>forests</a:t>
            </a:r>
            <a:endParaRPr lang="es-PE" sz="2400" dirty="0" smtClean="0">
              <a:solidFill>
                <a:schemeClr val="tx1"/>
              </a:solidFill>
            </a:endParaRPr>
          </a:p>
          <a:p>
            <a:r>
              <a:rPr lang="es-PE" sz="2400" dirty="0" smtClean="0">
                <a:solidFill>
                  <a:schemeClr val="tx1"/>
                </a:solidFill>
              </a:rPr>
              <a:t>FOOD</a:t>
            </a:r>
            <a:r>
              <a:rPr lang="es-PE" sz="2400" dirty="0">
                <a:solidFill>
                  <a:schemeClr val="tx1"/>
                </a:solidFill>
              </a:rPr>
              <a:t>: </a:t>
            </a:r>
            <a:r>
              <a:rPr lang="es-PE" sz="2400" dirty="0" err="1">
                <a:solidFill>
                  <a:schemeClr val="tx1"/>
                </a:solidFill>
              </a:rPr>
              <a:t>H</a:t>
            </a:r>
            <a:r>
              <a:rPr lang="es-PE" sz="2400" dirty="0" err="1" smtClean="0">
                <a:solidFill>
                  <a:schemeClr val="tx1"/>
                </a:solidFill>
              </a:rPr>
              <a:t>erbs</a:t>
            </a:r>
            <a:r>
              <a:rPr lang="es-PE" sz="2400" dirty="0" smtClean="0">
                <a:solidFill>
                  <a:schemeClr val="tx1"/>
                </a:solidFill>
              </a:rPr>
              <a:t> </a:t>
            </a:r>
            <a:r>
              <a:rPr lang="es-PE" sz="2400" dirty="0">
                <a:solidFill>
                  <a:schemeClr val="tx1"/>
                </a:solidFill>
              </a:rPr>
              <a:t>and </a:t>
            </a:r>
            <a:r>
              <a:rPr lang="es-PE" sz="2400" dirty="0" err="1" smtClean="0">
                <a:solidFill>
                  <a:schemeClr val="tx1"/>
                </a:solidFill>
              </a:rPr>
              <a:t>tubers</a:t>
            </a:r>
            <a:endParaRPr lang="es-PE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because it has a very fine wool that is of high economic </a:t>
            </a:r>
            <a:r>
              <a:rPr lang="en-US" sz="2400" dirty="0" smtClean="0">
                <a:solidFill>
                  <a:schemeClr val="tx1"/>
                </a:solidFill>
              </a:rPr>
              <a:t>value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There are more than 600000 guanacos</a:t>
            </a:r>
            <a:endParaRPr lang="es-P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41248"/>
          </a:xfr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PE" dirty="0" smtClean="0"/>
              <a:t>                      </a:t>
            </a:r>
            <a:r>
              <a:rPr lang="es-PE" b="1" cap="none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 YOU ! ! :3</a:t>
            </a:r>
            <a:endParaRPr lang="es-PE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s-PE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4728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ANDEAN BEAR</a:t>
            </a:r>
            <a:endParaRPr lang="es-P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28800"/>
            <a:ext cx="4411216" cy="4824536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PE" b="1" dirty="0">
                <a:solidFill>
                  <a:schemeClr val="tx1"/>
                </a:solidFill>
              </a:rPr>
              <a:t>DESCRIPTION</a:t>
            </a:r>
            <a:r>
              <a:rPr lang="es-PE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s-PE" sz="2400" dirty="0" smtClean="0">
                <a:solidFill>
                  <a:schemeClr val="tx1"/>
                </a:solidFill>
              </a:rPr>
              <a:t>TALL</a:t>
            </a:r>
            <a:r>
              <a:rPr lang="es-PE" sz="2400" dirty="0">
                <a:solidFill>
                  <a:schemeClr val="tx1"/>
                </a:solidFill>
              </a:rPr>
              <a:t>:  A</a:t>
            </a:r>
            <a:r>
              <a:rPr lang="es-PE" sz="2400" dirty="0" smtClean="0">
                <a:solidFill>
                  <a:schemeClr val="tx1"/>
                </a:solidFill>
              </a:rPr>
              <a:t>bout 1.30–1.90 </a:t>
            </a:r>
            <a:r>
              <a:rPr lang="es-PE" sz="2400" dirty="0" err="1" smtClean="0">
                <a:solidFill>
                  <a:schemeClr val="tx1"/>
                </a:solidFill>
              </a:rPr>
              <a:t>mts</a:t>
            </a:r>
            <a:endParaRPr lang="es-PE" sz="2400" dirty="0" smtClean="0">
              <a:solidFill>
                <a:schemeClr val="tx1"/>
              </a:solidFill>
            </a:endParaRPr>
          </a:p>
          <a:p>
            <a:r>
              <a:rPr lang="es-PE" sz="2400" dirty="0" smtClean="0">
                <a:solidFill>
                  <a:schemeClr val="tx1"/>
                </a:solidFill>
              </a:rPr>
              <a:t>WEIGHT: About 80–125 kg</a:t>
            </a:r>
          </a:p>
          <a:p>
            <a:r>
              <a:rPr lang="es-PE" sz="2400" dirty="0" smtClean="0">
                <a:solidFill>
                  <a:schemeClr val="tx1"/>
                </a:solidFill>
              </a:rPr>
              <a:t>COLOR: Black </a:t>
            </a:r>
            <a:r>
              <a:rPr lang="es-PE" sz="2400" dirty="0">
                <a:solidFill>
                  <a:schemeClr val="tx1"/>
                </a:solidFill>
              </a:rPr>
              <a:t>or </a:t>
            </a:r>
            <a:r>
              <a:rPr lang="es-PE" sz="2400" dirty="0" smtClean="0">
                <a:solidFill>
                  <a:schemeClr val="tx1"/>
                </a:solidFill>
              </a:rPr>
              <a:t>brown</a:t>
            </a:r>
          </a:p>
          <a:p>
            <a:r>
              <a:rPr lang="es-PE" sz="2400" dirty="0">
                <a:solidFill>
                  <a:schemeClr val="tx1"/>
                </a:solidFill>
              </a:rPr>
              <a:t>HABITAT: In </a:t>
            </a:r>
            <a:r>
              <a:rPr lang="es-PE" sz="2400" dirty="0" err="1">
                <a:solidFill>
                  <a:schemeClr val="tx1"/>
                </a:solidFill>
              </a:rPr>
              <a:t>the</a:t>
            </a:r>
            <a:r>
              <a:rPr lang="es-PE" sz="2400" dirty="0">
                <a:solidFill>
                  <a:schemeClr val="tx1"/>
                </a:solidFill>
              </a:rPr>
              <a:t> </a:t>
            </a:r>
            <a:r>
              <a:rPr lang="es-PE" sz="2400" dirty="0" err="1">
                <a:solidFill>
                  <a:schemeClr val="tx1"/>
                </a:solidFill>
              </a:rPr>
              <a:t>Andean</a:t>
            </a:r>
            <a:r>
              <a:rPr lang="es-PE" sz="2400" dirty="0">
                <a:solidFill>
                  <a:schemeClr val="tx1"/>
                </a:solidFill>
              </a:rPr>
              <a:t> </a:t>
            </a:r>
            <a:r>
              <a:rPr lang="es-PE" sz="2400" dirty="0" err="1" smtClean="0">
                <a:solidFill>
                  <a:schemeClr val="tx1"/>
                </a:solidFill>
              </a:rPr>
              <a:t>forests</a:t>
            </a:r>
            <a:endParaRPr lang="es-PE" sz="2400" dirty="0" smtClean="0">
              <a:solidFill>
                <a:schemeClr val="tx1"/>
              </a:solidFill>
            </a:endParaRPr>
          </a:p>
          <a:p>
            <a:r>
              <a:rPr lang="es-PE" sz="2400" dirty="0" smtClean="0">
                <a:solidFill>
                  <a:schemeClr val="tx1"/>
                </a:solidFill>
              </a:rPr>
              <a:t>FOOD: </a:t>
            </a:r>
            <a:r>
              <a:rPr lang="es-PE" sz="2400" dirty="0" err="1" smtClean="0">
                <a:solidFill>
                  <a:schemeClr val="tx1"/>
                </a:solidFill>
              </a:rPr>
              <a:t>Plant</a:t>
            </a:r>
            <a:r>
              <a:rPr lang="es-PE" sz="2400" dirty="0" smtClean="0">
                <a:solidFill>
                  <a:schemeClr val="tx1"/>
                </a:solidFill>
              </a:rPr>
              <a:t> </a:t>
            </a:r>
            <a:r>
              <a:rPr lang="es-PE" sz="2400" dirty="0" err="1" smtClean="0">
                <a:solidFill>
                  <a:schemeClr val="tx1"/>
                </a:solidFill>
              </a:rPr>
              <a:t>bulbs</a:t>
            </a:r>
            <a:endParaRPr lang="es-PE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Reducing their habitat by agricultural </a:t>
            </a:r>
            <a:r>
              <a:rPr lang="en-US" sz="2400" dirty="0" smtClean="0">
                <a:solidFill>
                  <a:schemeClr val="tx1"/>
                </a:solidFill>
              </a:rPr>
              <a:t>expansion</a:t>
            </a:r>
            <a:endParaRPr lang="es-PE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Have between 2000 and 25000 bears</a:t>
            </a:r>
          </a:p>
        </p:txBody>
      </p:sp>
    </p:spTree>
    <p:extLst>
      <p:ext uri="{BB962C8B-B14F-4D97-AF65-F5344CB8AC3E}">
        <p14:creationId xmlns:p14="http://schemas.microsoft.com/office/powerpoint/2010/main" val="7613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SEA LION</a:t>
            </a:r>
            <a:endParaRPr lang="es-P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4032448" cy="4824536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343400" cy="4724400"/>
          </a:xfrm>
        </p:spPr>
        <p:txBody>
          <a:bodyPr>
            <a:normAutofit/>
          </a:bodyPr>
          <a:lstStyle/>
          <a:p>
            <a:r>
              <a:rPr lang="es-PE" dirty="0" smtClean="0">
                <a:solidFill>
                  <a:schemeClr val="tx1"/>
                </a:solidFill>
              </a:rPr>
              <a:t>DESCRIPTION:</a:t>
            </a:r>
          </a:p>
          <a:p>
            <a:r>
              <a:rPr lang="es-PE" sz="2400" dirty="0">
                <a:solidFill>
                  <a:schemeClr val="tx1"/>
                </a:solidFill>
              </a:rPr>
              <a:t>TALL: </a:t>
            </a:r>
            <a:r>
              <a:rPr lang="es-PE" sz="2400" dirty="0" smtClean="0">
                <a:solidFill>
                  <a:schemeClr val="tx1"/>
                </a:solidFill>
              </a:rPr>
              <a:t>About 2.8 </a:t>
            </a:r>
            <a:r>
              <a:rPr lang="es-PE" sz="2400" dirty="0" err="1" smtClean="0">
                <a:solidFill>
                  <a:schemeClr val="tx1"/>
                </a:solidFill>
              </a:rPr>
              <a:t>mts</a:t>
            </a:r>
            <a:endParaRPr lang="es-PE" sz="2400" dirty="0" smtClean="0">
              <a:solidFill>
                <a:schemeClr val="tx1"/>
              </a:solidFill>
            </a:endParaRPr>
          </a:p>
          <a:p>
            <a:r>
              <a:rPr lang="es-PE" sz="2400" dirty="0" smtClean="0">
                <a:solidFill>
                  <a:schemeClr val="tx1"/>
                </a:solidFill>
              </a:rPr>
              <a:t>WEIGHT</a:t>
            </a:r>
            <a:r>
              <a:rPr lang="es-PE" sz="2400" dirty="0">
                <a:solidFill>
                  <a:schemeClr val="tx1"/>
                </a:solidFill>
              </a:rPr>
              <a:t>: </a:t>
            </a:r>
            <a:r>
              <a:rPr lang="es-PE" sz="2400" dirty="0" smtClean="0">
                <a:solidFill>
                  <a:schemeClr val="tx1"/>
                </a:solidFill>
              </a:rPr>
              <a:t>About 300-350 kg</a:t>
            </a:r>
            <a:endParaRPr lang="es-PE" sz="2400" dirty="0">
              <a:solidFill>
                <a:schemeClr val="tx1"/>
              </a:solidFill>
            </a:endParaRPr>
          </a:p>
          <a:p>
            <a:r>
              <a:rPr lang="es-PE" sz="2400" dirty="0" smtClean="0">
                <a:solidFill>
                  <a:schemeClr val="tx1"/>
                </a:solidFill>
              </a:rPr>
              <a:t>COLOR:  </a:t>
            </a:r>
            <a:r>
              <a:rPr lang="es-PE" sz="2400" dirty="0" err="1" smtClean="0">
                <a:solidFill>
                  <a:schemeClr val="tx1"/>
                </a:solidFill>
              </a:rPr>
              <a:t>Ocher</a:t>
            </a:r>
            <a:r>
              <a:rPr lang="es-PE" sz="2400" dirty="0" smtClean="0">
                <a:solidFill>
                  <a:schemeClr val="tx1"/>
                </a:solidFill>
              </a:rPr>
              <a:t> gray</a:t>
            </a:r>
          </a:p>
          <a:p>
            <a:r>
              <a:rPr lang="es-PE" sz="2400" dirty="0" smtClean="0">
                <a:solidFill>
                  <a:schemeClr val="tx1"/>
                </a:solidFill>
              </a:rPr>
              <a:t>HABITAT:  </a:t>
            </a:r>
            <a:r>
              <a:rPr lang="es-PE" sz="2400" dirty="0" err="1" smtClean="0">
                <a:solidFill>
                  <a:schemeClr val="tx1"/>
                </a:solidFill>
              </a:rPr>
              <a:t>Beaches</a:t>
            </a:r>
            <a:r>
              <a:rPr lang="es-PE" sz="2400" dirty="0" smtClean="0">
                <a:solidFill>
                  <a:schemeClr val="tx1"/>
                </a:solidFill>
              </a:rPr>
              <a:t> soft</a:t>
            </a:r>
          </a:p>
          <a:p>
            <a:r>
              <a:rPr lang="es-PE" sz="2400" dirty="0" smtClean="0">
                <a:solidFill>
                  <a:schemeClr val="tx1"/>
                </a:solidFill>
              </a:rPr>
              <a:t>FOOD: </a:t>
            </a:r>
            <a:r>
              <a:rPr lang="es-PE" sz="2400" dirty="0" err="1" smtClean="0">
                <a:solidFill>
                  <a:schemeClr val="tx1"/>
                </a:solidFill>
              </a:rPr>
              <a:t>Fish</a:t>
            </a:r>
            <a:endParaRPr lang="es-PE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Insistent game against the sea wolves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We have no more than 1300 lobos</a:t>
            </a:r>
          </a:p>
          <a:p>
            <a:endParaRPr lang="es-P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VICUÑA</a:t>
            </a:r>
            <a:endParaRPr lang="es-P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56792"/>
            <a:ext cx="4191000" cy="4896544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0" y="1700808"/>
            <a:ext cx="4343400" cy="4724400"/>
          </a:xfrm>
        </p:spPr>
        <p:txBody>
          <a:bodyPr>
            <a:normAutofit/>
          </a:bodyPr>
          <a:lstStyle/>
          <a:p>
            <a:r>
              <a:rPr lang="es-PE" sz="2400" dirty="0">
                <a:solidFill>
                  <a:schemeClr val="tx1"/>
                </a:solidFill>
              </a:rPr>
              <a:t>DESCRIPTION</a:t>
            </a:r>
            <a:r>
              <a:rPr lang="es-PE" sz="2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s-PE" sz="2400" dirty="0">
                <a:solidFill>
                  <a:schemeClr val="tx1"/>
                </a:solidFill>
              </a:rPr>
              <a:t>TALL:  About </a:t>
            </a:r>
            <a:r>
              <a:rPr lang="es-PE" sz="2400" dirty="0" smtClean="0">
                <a:solidFill>
                  <a:schemeClr val="tx1"/>
                </a:solidFill>
              </a:rPr>
              <a:t>80 cm</a:t>
            </a:r>
            <a:endParaRPr lang="es-PE" sz="2400" dirty="0">
              <a:solidFill>
                <a:schemeClr val="tx1"/>
              </a:solidFill>
            </a:endParaRPr>
          </a:p>
          <a:p>
            <a:r>
              <a:rPr lang="es-PE" sz="2400" dirty="0">
                <a:solidFill>
                  <a:schemeClr val="tx1"/>
                </a:solidFill>
              </a:rPr>
              <a:t>WEIGHT: About </a:t>
            </a:r>
            <a:r>
              <a:rPr lang="es-PE" sz="2400" dirty="0" smtClean="0">
                <a:solidFill>
                  <a:schemeClr val="tx1"/>
                </a:solidFill>
              </a:rPr>
              <a:t>40-50 kg</a:t>
            </a:r>
            <a:endParaRPr lang="es-PE" sz="2400" dirty="0">
              <a:solidFill>
                <a:schemeClr val="tx1"/>
              </a:solidFill>
            </a:endParaRPr>
          </a:p>
          <a:p>
            <a:r>
              <a:rPr lang="es-PE" sz="2400" dirty="0" smtClean="0">
                <a:solidFill>
                  <a:schemeClr val="tx1"/>
                </a:solidFill>
              </a:rPr>
              <a:t>COLOR: Tan</a:t>
            </a:r>
          </a:p>
          <a:p>
            <a:r>
              <a:rPr lang="es-PE" sz="2400" dirty="0" smtClean="0">
                <a:solidFill>
                  <a:schemeClr val="tx1"/>
                </a:solidFill>
              </a:rPr>
              <a:t>HABITAT: </a:t>
            </a:r>
            <a:r>
              <a:rPr lang="es-PE" sz="2400" dirty="0" err="1" smtClean="0">
                <a:solidFill>
                  <a:schemeClr val="tx1"/>
                </a:solidFill>
              </a:rPr>
              <a:t>Wet</a:t>
            </a:r>
            <a:r>
              <a:rPr lang="es-PE" sz="2400" dirty="0" smtClean="0">
                <a:solidFill>
                  <a:schemeClr val="tx1"/>
                </a:solidFill>
              </a:rPr>
              <a:t> </a:t>
            </a:r>
            <a:r>
              <a:rPr lang="es-PE" sz="2400" dirty="0" err="1" smtClean="0">
                <a:solidFill>
                  <a:schemeClr val="tx1"/>
                </a:solidFill>
              </a:rPr>
              <a:t>lands</a:t>
            </a:r>
            <a:endParaRPr lang="es-PE" sz="2400" dirty="0" smtClean="0">
              <a:solidFill>
                <a:schemeClr val="tx1"/>
              </a:solidFill>
            </a:endParaRPr>
          </a:p>
          <a:p>
            <a:r>
              <a:rPr lang="es-PE" sz="2400" dirty="0" smtClean="0">
                <a:solidFill>
                  <a:schemeClr val="tx1"/>
                </a:solidFill>
              </a:rPr>
              <a:t>FOOD: Pasture</a:t>
            </a:r>
          </a:p>
          <a:p>
            <a:r>
              <a:rPr lang="en-US" sz="2400" dirty="0">
                <a:solidFill>
                  <a:schemeClr val="tx1"/>
                </a:solidFill>
              </a:rPr>
              <a:t>hunting for its extremely soft wool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We </a:t>
            </a:r>
            <a:r>
              <a:rPr lang="en-US" sz="2400" dirty="0">
                <a:solidFill>
                  <a:schemeClr val="tx1"/>
                </a:solidFill>
              </a:rPr>
              <a:t>have over 140000 vicuñas</a:t>
            </a:r>
            <a:endParaRPr lang="es-P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8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COCK OF THE </a:t>
            </a:r>
            <a:r>
              <a:rPr lang="es-P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ROCK</a:t>
            </a:r>
            <a:endParaRPr lang="es-P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84784"/>
            <a:ext cx="4191000" cy="4968552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PE" dirty="0">
                <a:solidFill>
                  <a:schemeClr val="tx1"/>
                </a:solidFill>
              </a:rPr>
              <a:t>DESCRIPTION</a:t>
            </a:r>
            <a:r>
              <a:rPr lang="es-PE" dirty="0" smtClean="0">
                <a:solidFill>
                  <a:schemeClr val="tx1"/>
                </a:solidFill>
              </a:rPr>
              <a:t>:</a:t>
            </a:r>
          </a:p>
          <a:p>
            <a:r>
              <a:rPr lang="es-PE" sz="2400" dirty="0">
                <a:solidFill>
                  <a:schemeClr val="tx1"/>
                </a:solidFill>
              </a:rPr>
              <a:t>TALL:  About </a:t>
            </a:r>
            <a:r>
              <a:rPr lang="es-PE" sz="2400" dirty="0" smtClean="0">
                <a:solidFill>
                  <a:schemeClr val="tx1"/>
                </a:solidFill>
              </a:rPr>
              <a:t>32 cm</a:t>
            </a:r>
            <a:endParaRPr lang="es-PE" sz="2400" dirty="0">
              <a:solidFill>
                <a:schemeClr val="tx1"/>
              </a:solidFill>
            </a:endParaRPr>
          </a:p>
          <a:p>
            <a:r>
              <a:rPr lang="es-PE" sz="2400" dirty="0" smtClean="0">
                <a:solidFill>
                  <a:schemeClr val="tx1"/>
                </a:solidFill>
              </a:rPr>
              <a:t>WEIGHT: </a:t>
            </a:r>
            <a:r>
              <a:rPr lang="es-PE" sz="2400" dirty="0" err="1">
                <a:solidFill>
                  <a:schemeClr val="tx1"/>
                </a:solidFill>
              </a:rPr>
              <a:t>V</a:t>
            </a:r>
            <a:r>
              <a:rPr lang="es-PE" sz="2400" dirty="0" err="1" smtClean="0">
                <a:solidFill>
                  <a:schemeClr val="tx1"/>
                </a:solidFill>
              </a:rPr>
              <a:t>aried</a:t>
            </a:r>
            <a:r>
              <a:rPr lang="es-PE" sz="2400" dirty="0" smtClean="0">
                <a:solidFill>
                  <a:schemeClr val="tx1"/>
                </a:solidFill>
              </a:rPr>
              <a:t> </a:t>
            </a:r>
            <a:r>
              <a:rPr lang="es-PE" sz="2400" dirty="0">
                <a:solidFill>
                  <a:schemeClr val="tx1"/>
                </a:solidFill>
              </a:rPr>
              <a:t>according to </a:t>
            </a:r>
            <a:r>
              <a:rPr lang="es-PE" sz="2400" dirty="0" err="1" smtClean="0">
                <a:solidFill>
                  <a:schemeClr val="tx1"/>
                </a:solidFill>
              </a:rPr>
              <a:t>climate</a:t>
            </a:r>
            <a:endParaRPr lang="es-PE" sz="2400" dirty="0" smtClean="0">
              <a:solidFill>
                <a:schemeClr val="tx1"/>
              </a:solidFill>
            </a:endParaRPr>
          </a:p>
          <a:p>
            <a:r>
              <a:rPr lang="es-PE" sz="2400" dirty="0" smtClean="0">
                <a:solidFill>
                  <a:schemeClr val="tx1"/>
                </a:solidFill>
              </a:rPr>
              <a:t>HABITAT</a:t>
            </a:r>
            <a:r>
              <a:rPr lang="es-PE" sz="2400" dirty="0">
                <a:solidFill>
                  <a:schemeClr val="tx1"/>
                </a:solidFill>
              </a:rPr>
              <a:t>: </a:t>
            </a:r>
            <a:r>
              <a:rPr lang="es-PE" sz="2400" dirty="0" smtClean="0">
                <a:solidFill>
                  <a:schemeClr val="tx1"/>
                </a:solidFill>
              </a:rPr>
              <a:t>In </a:t>
            </a:r>
            <a:r>
              <a:rPr lang="es-PE" sz="2400" dirty="0" err="1">
                <a:solidFill>
                  <a:schemeClr val="tx1"/>
                </a:solidFill>
              </a:rPr>
              <a:t>high</a:t>
            </a:r>
            <a:r>
              <a:rPr lang="es-PE" sz="2400" dirty="0">
                <a:solidFill>
                  <a:schemeClr val="tx1"/>
                </a:solidFill>
              </a:rPr>
              <a:t> </a:t>
            </a:r>
            <a:r>
              <a:rPr lang="es-PE" sz="2400" dirty="0" err="1">
                <a:solidFill>
                  <a:schemeClr val="tx1"/>
                </a:solidFill>
              </a:rPr>
              <a:t>humid</a:t>
            </a:r>
            <a:r>
              <a:rPr lang="es-PE" sz="2400" dirty="0">
                <a:solidFill>
                  <a:schemeClr val="tx1"/>
                </a:solidFill>
              </a:rPr>
              <a:t> </a:t>
            </a:r>
            <a:r>
              <a:rPr lang="es-PE" sz="2400" dirty="0" err="1" smtClean="0">
                <a:solidFill>
                  <a:schemeClr val="tx1"/>
                </a:solidFill>
              </a:rPr>
              <a:t>forests</a:t>
            </a:r>
            <a:endParaRPr lang="es-PE" sz="2400" dirty="0" smtClean="0">
              <a:solidFill>
                <a:schemeClr val="tx1"/>
              </a:solidFill>
            </a:endParaRPr>
          </a:p>
          <a:p>
            <a:r>
              <a:rPr lang="es-PE" sz="2400" dirty="0" smtClean="0">
                <a:solidFill>
                  <a:schemeClr val="tx1"/>
                </a:solidFill>
              </a:rPr>
              <a:t>FOOD</a:t>
            </a:r>
            <a:r>
              <a:rPr lang="es-PE" sz="2400" dirty="0">
                <a:solidFill>
                  <a:schemeClr val="tx1"/>
                </a:solidFill>
              </a:rPr>
              <a:t>: w</a:t>
            </a:r>
            <a:r>
              <a:rPr lang="es-PE" sz="2400" dirty="0" smtClean="0">
                <a:solidFill>
                  <a:schemeClr val="tx1"/>
                </a:solidFill>
              </a:rPr>
              <a:t>ild </a:t>
            </a:r>
            <a:r>
              <a:rPr lang="es-PE" sz="2400" dirty="0" err="1" smtClean="0">
                <a:solidFill>
                  <a:schemeClr val="tx1"/>
                </a:solidFill>
              </a:rPr>
              <a:t>fruits</a:t>
            </a:r>
            <a:endParaRPr lang="es-PE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Due </a:t>
            </a:r>
            <a:r>
              <a:rPr lang="en-US" sz="2400" dirty="0">
                <a:solidFill>
                  <a:schemeClr val="tx1"/>
                </a:solidFill>
              </a:rPr>
              <a:t>to the systematic destruction of their </a:t>
            </a:r>
            <a:r>
              <a:rPr lang="en-US" sz="2400" dirty="0" smtClean="0">
                <a:solidFill>
                  <a:schemeClr val="tx1"/>
                </a:solidFill>
              </a:rPr>
              <a:t>habitat.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s-PE" sz="2400" dirty="0" smtClean="0">
              <a:solidFill>
                <a:schemeClr val="tx1"/>
              </a:solidFill>
            </a:endParaRPr>
          </a:p>
          <a:p>
            <a:endParaRPr lang="es-P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JAGUAR</a:t>
            </a:r>
            <a:endParaRPr lang="es-P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12776"/>
            <a:ext cx="4191000" cy="5040560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PE" dirty="0">
                <a:solidFill>
                  <a:schemeClr val="tx1"/>
                </a:solidFill>
              </a:rPr>
              <a:t>DESCRIPTION</a:t>
            </a:r>
            <a:r>
              <a:rPr lang="es-PE" dirty="0" smtClean="0">
                <a:solidFill>
                  <a:schemeClr val="tx1"/>
                </a:solidFill>
              </a:rPr>
              <a:t>:</a:t>
            </a:r>
          </a:p>
          <a:p>
            <a:r>
              <a:rPr lang="es-PE" sz="2400" dirty="0" smtClean="0">
                <a:solidFill>
                  <a:schemeClr val="tx1"/>
                </a:solidFill>
              </a:rPr>
              <a:t>TALL</a:t>
            </a:r>
            <a:r>
              <a:rPr lang="es-PE" sz="2400" dirty="0">
                <a:solidFill>
                  <a:schemeClr val="tx1"/>
                </a:solidFill>
              </a:rPr>
              <a:t>:  About </a:t>
            </a:r>
            <a:r>
              <a:rPr lang="es-PE" sz="2400" dirty="0" smtClean="0">
                <a:solidFill>
                  <a:schemeClr val="tx1"/>
                </a:solidFill>
              </a:rPr>
              <a:t>1.70 </a:t>
            </a:r>
            <a:r>
              <a:rPr lang="es-PE" sz="2400" dirty="0" err="1" smtClean="0">
                <a:solidFill>
                  <a:schemeClr val="tx1"/>
                </a:solidFill>
              </a:rPr>
              <a:t>mts</a:t>
            </a:r>
            <a:r>
              <a:rPr lang="es-PE" sz="2400" dirty="0" smtClean="0">
                <a:solidFill>
                  <a:schemeClr val="tx1"/>
                </a:solidFill>
              </a:rPr>
              <a:t> </a:t>
            </a:r>
            <a:r>
              <a:rPr lang="es-PE" sz="2400" dirty="0" err="1" smtClean="0">
                <a:solidFill>
                  <a:schemeClr val="tx1"/>
                </a:solidFill>
              </a:rPr>
              <a:t>long</a:t>
            </a:r>
            <a:r>
              <a:rPr lang="es-PE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s-PE" sz="2400" dirty="0" smtClean="0">
                <a:solidFill>
                  <a:schemeClr val="tx1"/>
                </a:solidFill>
              </a:rPr>
              <a:t>WEIGHT</a:t>
            </a:r>
            <a:r>
              <a:rPr lang="es-PE" sz="2400" dirty="0">
                <a:solidFill>
                  <a:schemeClr val="tx1"/>
                </a:solidFill>
              </a:rPr>
              <a:t>: About </a:t>
            </a:r>
            <a:r>
              <a:rPr lang="es-PE" sz="2400" dirty="0" smtClean="0">
                <a:solidFill>
                  <a:schemeClr val="tx1"/>
                </a:solidFill>
              </a:rPr>
              <a:t>180 </a:t>
            </a:r>
            <a:r>
              <a:rPr lang="es-PE" sz="2400" dirty="0">
                <a:solidFill>
                  <a:schemeClr val="tx1"/>
                </a:solidFill>
              </a:rPr>
              <a:t>kg</a:t>
            </a:r>
          </a:p>
          <a:p>
            <a:r>
              <a:rPr lang="es-PE" sz="2400" dirty="0" smtClean="0">
                <a:solidFill>
                  <a:schemeClr val="tx1"/>
                </a:solidFill>
              </a:rPr>
              <a:t>COLOR: </a:t>
            </a:r>
            <a:r>
              <a:rPr lang="en-US" sz="2400" dirty="0" smtClean="0">
                <a:solidFill>
                  <a:schemeClr val="tx1"/>
                </a:solidFill>
              </a:rPr>
              <a:t>Black with red hair </a:t>
            </a:r>
            <a:r>
              <a:rPr lang="en-US" sz="2400" dirty="0" err="1" smtClean="0">
                <a:solidFill>
                  <a:schemeClr val="tx1"/>
                </a:solidFill>
              </a:rPr>
              <a:t>pintas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s-PE" sz="2400" dirty="0" smtClean="0">
                <a:solidFill>
                  <a:schemeClr val="tx1"/>
                </a:solidFill>
              </a:rPr>
              <a:t>HABITAT</a:t>
            </a:r>
            <a:r>
              <a:rPr lang="es-PE" sz="2400" dirty="0">
                <a:solidFill>
                  <a:schemeClr val="tx1"/>
                </a:solidFill>
              </a:rPr>
              <a:t>: </a:t>
            </a:r>
            <a:r>
              <a:rPr lang="es-PE" sz="2400" dirty="0" smtClean="0">
                <a:solidFill>
                  <a:schemeClr val="tx1"/>
                </a:solidFill>
              </a:rPr>
              <a:t>In </a:t>
            </a:r>
            <a:r>
              <a:rPr lang="es-PE" sz="2400" dirty="0" err="1" smtClean="0">
                <a:solidFill>
                  <a:schemeClr val="tx1"/>
                </a:solidFill>
              </a:rPr>
              <a:t>the</a:t>
            </a:r>
            <a:r>
              <a:rPr lang="es-PE" sz="2400" dirty="0" smtClean="0">
                <a:solidFill>
                  <a:schemeClr val="tx1"/>
                </a:solidFill>
              </a:rPr>
              <a:t> </a:t>
            </a:r>
            <a:r>
              <a:rPr lang="es-PE" sz="2400" dirty="0" err="1" smtClean="0">
                <a:solidFill>
                  <a:schemeClr val="tx1"/>
                </a:solidFill>
              </a:rPr>
              <a:t>forest</a:t>
            </a:r>
            <a:endParaRPr lang="es-PE" sz="2400" dirty="0" smtClean="0">
              <a:solidFill>
                <a:schemeClr val="tx1"/>
              </a:solidFill>
            </a:endParaRPr>
          </a:p>
          <a:p>
            <a:r>
              <a:rPr lang="es-PE" sz="2400" dirty="0" smtClean="0">
                <a:solidFill>
                  <a:schemeClr val="tx1"/>
                </a:solidFill>
              </a:rPr>
              <a:t>FOOD: </a:t>
            </a:r>
            <a:r>
              <a:rPr lang="es-PE" sz="2400" dirty="0" err="1" smtClean="0">
                <a:solidFill>
                  <a:schemeClr val="tx1"/>
                </a:solidFill>
              </a:rPr>
              <a:t>Turtles</a:t>
            </a:r>
            <a:r>
              <a:rPr lang="es-PE" sz="2400" dirty="0" smtClean="0">
                <a:solidFill>
                  <a:schemeClr val="tx1"/>
                </a:solidFill>
              </a:rPr>
              <a:t>, </a:t>
            </a:r>
            <a:r>
              <a:rPr lang="es-PE" sz="2400" dirty="0" err="1" smtClean="0">
                <a:solidFill>
                  <a:schemeClr val="tx1"/>
                </a:solidFill>
              </a:rPr>
              <a:t>fish</a:t>
            </a:r>
            <a:endParaRPr lang="es-PE" sz="2400" dirty="0" smtClean="0">
              <a:solidFill>
                <a:schemeClr val="tx1"/>
              </a:solidFill>
            </a:endParaRPr>
          </a:p>
          <a:p>
            <a:r>
              <a:rPr lang="es-PE" sz="2400" dirty="0" err="1">
                <a:solidFill>
                  <a:schemeClr val="tx1"/>
                </a:solidFill>
              </a:rPr>
              <a:t>B</a:t>
            </a:r>
            <a:r>
              <a:rPr lang="es-PE" sz="2400" dirty="0" err="1" smtClean="0">
                <a:solidFill>
                  <a:schemeClr val="tx1"/>
                </a:solidFill>
              </a:rPr>
              <a:t>ecause</a:t>
            </a:r>
            <a:r>
              <a:rPr lang="es-PE" sz="2400" dirty="0" smtClean="0">
                <a:solidFill>
                  <a:schemeClr val="tx1"/>
                </a:solidFill>
              </a:rPr>
              <a:t> </a:t>
            </a:r>
            <a:r>
              <a:rPr lang="es-PE" sz="2400" dirty="0" err="1" smtClean="0">
                <a:solidFill>
                  <a:schemeClr val="tx1"/>
                </a:solidFill>
              </a:rPr>
              <a:t>poachers</a:t>
            </a:r>
            <a:endParaRPr lang="es-PE" sz="2400" dirty="0" smtClean="0">
              <a:solidFill>
                <a:schemeClr val="tx1"/>
              </a:solidFill>
            </a:endParaRPr>
          </a:p>
          <a:p>
            <a:r>
              <a:rPr lang="es-PE" sz="2400" dirty="0" err="1" smtClean="0">
                <a:solidFill>
                  <a:schemeClr val="tx1"/>
                </a:solidFill>
              </a:rPr>
              <a:t>Have</a:t>
            </a:r>
            <a:r>
              <a:rPr lang="es-PE" sz="2400" dirty="0" smtClean="0">
                <a:solidFill>
                  <a:schemeClr val="tx1"/>
                </a:solidFill>
              </a:rPr>
              <a:t> </a:t>
            </a:r>
            <a:r>
              <a:rPr lang="es-PE" sz="2400" dirty="0" err="1">
                <a:solidFill>
                  <a:schemeClr val="tx1"/>
                </a:solidFill>
              </a:rPr>
              <a:t>between</a:t>
            </a:r>
            <a:r>
              <a:rPr lang="es-PE" sz="2400" dirty="0">
                <a:solidFill>
                  <a:schemeClr val="tx1"/>
                </a:solidFill>
              </a:rPr>
              <a:t> 2000 jaguar</a:t>
            </a:r>
            <a:endParaRPr lang="es-PE" sz="2400" dirty="0" smtClean="0">
              <a:solidFill>
                <a:schemeClr val="tx1"/>
              </a:solidFill>
            </a:endParaRPr>
          </a:p>
          <a:p>
            <a:endParaRPr lang="es-PE" dirty="0" smtClean="0">
              <a:solidFill>
                <a:schemeClr val="tx1"/>
              </a:solidFill>
            </a:endParaRPr>
          </a:p>
          <a:p>
            <a:endParaRPr lang="es-P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OTTER</a:t>
            </a:r>
            <a:endParaRPr lang="es-P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84784"/>
            <a:ext cx="4191000" cy="4968552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PE" sz="2400" dirty="0">
                <a:solidFill>
                  <a:schemeClr val="tx1"/>
                </a:solidFill>
              </a:rPr>
              <a:t>DESCRIPTION</a:t>
            </a:r>
            <a:r>
              <a:rPr lang="es-PE" sz="2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s-PE" sz="2400" dirty="0">
                <a:solidFill>
                  <a:schemeClr val="tx1"/>
                </a:solidFill>
              </a:rPr>
              <a:t>TALL:  About </a:t>
            </a:r>
            <a:r>
              <a:rPr lang="es-PE" sz="2400" dirty="0" smtClean="0">
                <a:solidFill>
                  <a:schemeClr val="tx1"/>
                </a:solidFill>
              </a:rPr>
              <a:t>60-65 cm</a:t>
            </a:r>
            <a:endParaRPr lang="es-PE" sz="2400" dirty="0">
              <a:solidFill>
                <a:schemeClr val="tx1"/>
              </a:solidFill>
            </a:endParaRPr>
          </a:p>
          <a:p>
            <a:r>
              <a:rPr lang="es-PE" sz="2400" dirty="0">
                <a:solidFill>
                  <a:schemeClr val="tx1"/>
                </a:solidFill>
              </a:rPr>
              <a:t>WEIGHT: </a:t>
            </a:r>
            <a:r>
              <a:rPr lang="es-PE" sz="2400" dirty="0" smtClean="0">
                <a:solidFill>
                  <a:schemeClr val="tx1"/>
                </a:solidFill>
              </a:rPr>
              <a:t>About 6-9 kg</a:t>
            </a:r>
          </a:p>
          <a:p>
            <a:r>
              <a:rPr lang="es-PE" sz="2400" dirty="0" smtClean="0">
                <a:solidFill>
                  <a:schemeClr val="tx1"/>
                </a:solidFill>
              </a:rPr>
              <a:t>COLOR: Brown</a:t>
            </a:r>
          </a:p>
          <a:p>
            <a:r>
              <a:rPr lang="es-PE" sz="2400" dirty="0" smtClean="0">
                <a:solidFill>
                  <a:schemeClr val="tx1"/>
                </a:solidFill>
              </a:rPr>
              <a:t>HABITAT: </a:t>
            </a:r>
            <a:r>
              <a:rPr lang="en-US" sz="2400" dirty="0" smtClean="0">
                <a:solidFill>
                  <a:schemeClr val="tx1"/>
                </a:solidFill>
              </a:rPr>
              <a:t>On </a:t>
            </a:r>
            <a:r>
              <a:rPr lang="en-US" sz="2400" dirty="0">
                <a:solidFill>
                  <a:schemeClr val="tx1"/>
                </a:solidFill>
              </a:rPr>
              <a:t>the banks of </a:t>
            </a:r>
            <a:r>
              <a:rPr lang="en-US" sz="2400" dirty="0" smtClean="0">
                <a:solidFill>
                  <a:schemeClr val="tx1"/>
                </a:solidFill>
              </a:rPr>
              <a:t>rivers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FOOD: Fish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River </a:t>
            </a:r>
            <a:r>
              <a:rPr lang="fr-FR" sz="2400" dirty="0">
                <a:solidFill>
                  <a:schemeClr val="tx1"/>
                </a:solidFill>
              </a:rPr>
              <a:t>pollution and habitat </a:t>
            </a:r>
            <a:r>
              <a:rPr lang="fr-FR" sz="2400" dirty="0" smtClean="0">
                <a:solidFill>
                  <a:schemeClr val="tx1"/>
                </a:solidFill>
              </a:rPr>
              <a:t>destruction</a:t>
            </a:r>
          </a:p>
          <a:p>
            <a:endParaRPr lang="es-P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1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POLAR BEAR</a:t>
            </a:r>
            <a:endParaRPr lang="es-P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84784"/>
            <a:ext cx="4191000" cy="5040560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PE" dirty="0">
                <a:solidFill>
                  <a:schemeClr val="tx1"/>
                </a:solidFill>
              </a:rPr>
              <a:t>DESCRIPTION</a:t>
            </a:r>
            <a:r>
              <a:rPr lang="es-PE" dirty="0" smtClean="0">
                <a:solidFill>
                  <a:schemeClr val="tx1"/>
                </a:solidFill>
              </a:rPr>
              <a:t>:</a:t>
            </a:r>
          </a:p>
          <a:p>
            <a:r>
              <a:rPr lang="es-PE" sz="2400" dirty="0">
                <a:solidFill>
                  <a:schemeClr val="tx1"/>
                </a:solidFill>
              </a:rPr>
              <a:t>TALL:  About </a:t>
            </a:r>
            <a:r>
              <a:rPr lang="es-PE" sz="2400" dirty="0" smtClean="0">
                <a:solidFill>
                  <a:schemeClr val="tx1"/>
                </a:solidFill>
              </a:rPr>
              <a:t>1.90 -2.60 </a:t>
            </a:r>
            <a:r>
              <a:rPr lang="es-PE" sz="2400" dirty="0" err="1">
                <a:solidFill>
                  <a:schemeClr val="tx1"/>
                </a:solidFill>
              </a:rPr>
              <a:t>mts</a:t>
            </a:r>
            <a:endParaRPr lang="es-PE" sz="2400" dirty="0">
              <a:solidFill>
                <a:schemeClr val="tx1"/>
              </a:solidFill>
            </a:endParaRPr>
          </a:p>
          <a:p>
            <a:r>
              <a:rPr lang="es-PE" sz="2400" dirty="0">
                <a:solidFill>
                  <a:schemeClr val="tx1"/>
                </a:solidFill>
              </a:rPr>
              <a:t>WEIGHT: About </a:t>
            </a:r>
            <a:r>
              <a:rPr lang="es-PE" sz="2400" dirty="0" smtClean="0">
                <a:solidFill>
                  <a:schemeClr val="tx1"/>
                </a:solidFill>
              </a:rPr>
              <a:t>300-1000 kg</a:t>
            </a:r>
            <a:endParaRPr lang="es-PE" sz="2400" dirty="0">
              <a:solidFill>
                <a:schemeClr val="tx1"/>
              </a:solidFill>
            </a:endParaRPr>
          </a:p>
          <a:p>
            <a:r>
              <a:rPr lang="es-PE" sz="2400" dirty="0" smtClean="0">
                <a:solidFill>
                  <a:schemeClr val="tx1"/>
                </a:solidFill>
              </a:rPr>
              <a:t>COLOR: White</a:t>
            </a:r>
          </a:p>
          <a:p>
            <a:r>
              <a:rPr lang="es-PE" sz="2400" dirty="0" smtClean="0">
                <a:solidFill>
                  <a:schemeClr val="tx1"/>
                </a:solidFill>
              </a:rPr>
              <a:t>HABITAT</a:t>
            </a:r>
            <a:r>
              <a:rPr lang="es-PE" sz="2400" dirty="0">
                <a:solidFill>
                  <a:schemeClr val="tx1"/>
                </a:solidFill>
              </a:rPr>
              <a:t>: </a:t>
            </a:r>
            <a:r>
              <a:rPr lang="es-PE" sz="2400" dirty="0" smtClean="0">
                <a:solidFill>
                  <a:schemeClr val="tx1"/>
                </a:solidFill>
              </a:rPr>
              <a:t>Canadá-</a:t>
            </a:r>
            <a:r>
              <a:rPr lang="es-PE" sz="2400" dirty="0" err="1" smtClean="0">
                <a:solidFill>
                  <a:schemeClr val="tx1"/>
                </a:solidFill>
              </a:rPr>
              <a:t>rusia</a:t>
            </a:r>
            <a:r>
              <a:rPr lang="es-PE" sz="2400" dirty="0" smtClean="0">
                <a:solidFill>
                  <a:schemeClr val="tx1"/>
                </a:solidFill>
              </a:rPr>
              <a:t>-</a:t>
            </a:r>
            <a:r>
              <a:rPr lang="es-PE" sz="2400" dirty="0" err="1" smtClean="0">
                <a:solidFill>
                  <a:schemeClr val="tx1"/>
                </a:solidFill>
              </a:rPr>
              <a:t>alaska</a:t>
            </a:r>
            <a:endParaRPr lang="es-PE" sz="2400" dirty="0" smtClean="0">
              <a:solidFill>
                <a:schemeClr val="tx1"/>
              </a:solidFill>
            </a:endParaRPr>
          </a:p>
          <a:p>
            <a:r>
              <a:rPr lang="es-PE" sz="2400" dirty="0">
                <a:solidFill>
                  <a:schemeClr val="tx1"/>
                </a:solidFill>
              </a:rPr>
              <a:t>FOOD: </a:t>
            </a:r>
            <a:r>
              <a:rPr lang="es-PE" sz="2400" dirty="0" err="1" smtClean="0">
                <a:solidFill>
                  <a:schemeClr val="tx1"/>
                </a:solidFill>
              </a:rPr>
              <a:t>Seals</a:t>
            </a:r>
            <a:endParaRPr lang="es-PE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the loss of sea ice habitat caused by global </a:t>
            </a:r>
            <a:r>
              <a:rPr lang="en-US" sz="2400" dirty="0" smtClean="0">
                <a:solidFill>
                  <a:schemeClr val="tx1"/>
                </a:solidFill>
              </a:rPr>
              <a:t>warming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there are about 25,000 polar bears</a:t>
            </a:r>
            <a:endParaRPr lang="es-P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OTORONGO</a:t>
            </a:r>
            <a:endParaRPr lang="es-P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40768"/>
            <a:ext cx="4191000" cy="5184576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PE" sz="2400" dirty="0">
                <a:solidFill>
                  <a:schemeClr val="tx1"/>
                </a:solidFill>
              </a:rPr>
              <a:t>DESCRIPTION</a:t>
            </a:r>
            <a:r>
              <a:rPr lang="es-PE" sz="2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s-PE" sz="2400" dirty="0">
                <a:solidFill>
                  <a:schemeClr val="tx1"/>
                </a:solidFill>
              </a:rPr>
              <a:t>TALL:  </a:t>
            </a:r>
            <a:r>
              <a:rPr lang="es-PE" sz="2400" dirty="0" smtClean="0">
                <a:solidFill>
                  <a:schemeClr val="tx1"/>
                </a:solidFill>
              </a:rPr>
              <a:t>1.80 </a:t>
            </a:r>
            <a:r>
              <a:rPr lang="es-PE" sz="2400" dirty="0" err="1" smtClean="0">
                <a:solidFill>
                  <a:schemeClr val="tx1"/>
                </a:solidFill>
              </a:rPr>
              <a:t>mts</a:t>
            </a:r>
            <a:r>
              <a:rPr lang="es-PE" sz="2400" dirty="0" smtClean="0">
                <a:solidFill>
                  <a:schemeClr val="tx1"/>
                </a:solidFill>
              </a:rPr>
              <a:t> </a:t>
            </a:r>
            <a:r>
              <a:rPr lang="es-PE" sz="2400" dirty="0" err="1" smtClean="0">
                <a:solidFill>
                  <a:schemeClr val="tx1"/>
                </a:solidFill>
              </a:rPr>
              <a:t>long</a:t>
            </a:r>
            <a:endParaRPr lang="es-PE" sz="2400" dirty="0">
              <a:solidFill>
                <a:schemeClr val="tx1"/>
              </a:solidFill>
            </a:endParaRPr>
          </a:p>
          <a:p>
            <a:r>
              <a:rPr lang="es-PE" sz="2400" dirty="0">
                <a:solidFill>
                  <a:schemeClr val="tx1"/>
                </a:solidFill>
              </a:rPr>
              <a:t>WEIGHT: </a:t>
            </a:r>
            <a:r>
              <a:rPr lang="es-PE" sz="2400" dirty="0" smtClean="0">
                <a:solidFill>
                  <a:schemeClr val="tx1"/>
                </a:solidFill>
              </a:rPr>
              <a:t>About 180 kg</a:t>
            </a:r>
            <a:endParaRPr lang="es-PE" sz="2400" dirty="0">
              <a:solidFill>
                <a:schemeClr val="tx1"/>
              </a:solidFill>
            </a:endParaRPr>
          </a:p>
          <a:p>
            <a:r>
              <a:rPr lang="es-PE" sz="2400" dirty="0">
                <a:solidFill>
                  <a:schemeClr val="tx1"/>
                </a:solidFill>
              </a:rPr>
              <a:t>COLOR</a:t>
            </a:r>
            <a:r>
              <a:rPr lang="es-PE" sz="2400" dirty="0" smtClean="0">
                <a:solidFill>
                  <a:schemeClr val="tx1"/>
                </a:solidFill>
              </a:rPr>
              <a:t>: Brown </a:t>
            </a:r>
            <a:r>
              <a:rPr lang="es-PE" sz="2400" dirty="0" err="1">
                <a:solidFill>
                  <a:schemeClr val="tx1"/>
                </a:solidFill>
              </a:rPr>
              <a:t>with</a:t>
            </a:r>
            <a:r>
              <a:rPr lang="es-PE" sz="2400" dirty="0">
                <a:solidFill>
                  <a:schemeClr val="tx1"/>
                </a:solidFill>
              </a:rPr>
              <a:t> </a:t>
            </a:r>
            <a:r>
              <a:rPr lang="es-PE" sz="2400" dirty="0" err="1">
                <a:solidFill>
                  <a:schemeClr val="tx1"/>
                </a:solidFill>
              </a:rPr>
              <a:t>black</a:t>
            </a:r>
            <a:r>
              <a:rPr lang="es-PE" sz="2400" dirty="0">
                <a:solidFill>
                  <a:schemeClr val="tx1"/>
                </a:solidFill>
              </a:rPr>
              <a:t> </a:t>
            </a:r>
            <a:r>
              <a:rPr lang="es-PE" sz="2400" dirty="0" smtClean="0">
                <a:solidFill>
                  <a:schemeClr val="tx1"/>
                </a:solidFill>
              </a:rPr>
              <a:t>spots</a:t>
            </a:r>
          </a:p>
          <a:p>
            <a:r>
              <a:rPr lang="es-PE" sz="2400" dirty="0" smtClean="0">
                <a:solidFill>
                  <a:schemeClr val="tx1"/>
                </a:solidFill>
              </a:rPr>
              <a:t>HABITAT</a:t>
            </a:r>
            <a:r>
              <a:rPr lang="es-PE" sz="2400" dirty="0">
                <a:solidFill>
                  <a:schemeClr val="tx1"/>
                </a:solidFill>
              </a:rPr>
              <a:t>: In </a:t>
            </a:r>
            <a:r>
              <a:rPr lang="es-PE" sz="2400" dirty="0" err="1">
                <a:solidFill>
                  <a:schemeClr val="tx1"/>
                </a:solidFill>
              </a:rPr>
              <a:t>moist</a:t>
            </a:r>
            <a:r>
              <a:rPr lang="es-PE" sz="2400" dirty="0">
                <a:solidFill>
                  <a:schemeClr val="tx1"/>
                </a:solidFill>
              </a:rPr>
              <a:t> </a:t>
            </a:r>
            <a:r>
              <a:rPr lang="es-PE" sz="2400" dirty="0" err="1" smtClean="0">
                <a:solidFill>
                  <a:schemeClr val="tx1"/>
                </a:solidFill>
              </a:rPr>
              <a:t>forests</a:t>
            </a:r>
            <a:endParaRPr lang="es-PE" sz="2400" dirty="0" smtClean="0">
              <a:solidFill>
                <a:schemeClr val="tx1"/>
              </a:solidFill>
            </a:endParaRPr>
          </a:p>
          <a:p>
            <a:r>
              <a:rPr lang="es-PE" sz="2400" dirty="0" smtClean="0">
                <a:solidFill>
                  <a:schemeClr val="tx1"/>
                </a:solidFill>
              </a:rPr>
              <a:t>FOOD: </a:t>
            </a:r>
            <a:r>
              <a:rPr lang="es-PE" sz="2400" dirty="0" err="1" smtClean="0">
                <a:solidFill>
                  <a:schemeClr val="tx1"/>
                </a:solidFill>
              </a:rPr>
              <a:t>Turtles</a:t>
            </a:r>
            <a:r>
              <a:rPr lang="es-PE" sz="2400" dirty="0">
                <a:solidFill>
                  <a:schemeClr val="tx1"/>
                </a:solidFill>
              </a:rPr>
              <a:t>, </a:t>
            </a:r>
            <a:r>
              <a:rPr lang="es-PE" sz="2400" dirty="0" err="1" smtClean="0">
                <a:solidFill>
                  <a:schemeClr val="tx1"/>
                </a:solidFill>
              </a:rPr>
              <a:t>fish</a:t>
            </a:r>
            <a:endParaRPr lang="es-PE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Habitat loss is a major threat to this </a:t>
            </a:r>
            <a:r>
              <a:rPr lang="en-US" sz="2400" dirty="0" smtClean="0">
                <a:solidFill>
                  <a:schemeClr val="tx1"/>
                </a:solidFill>
              </a:rPr>
              <a:t>cat</a:t>
            </a:r>
          </a:p>
          <a:p>
            <a:endParaRPr lang="es-P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5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338</TotalTime>
  <Words>351</Words>
  <Application>Microsoft Office PowerPoint</Application>
  <PresentationFormat>Presentación en pantalla (4:3)</PresentationFormat>
  <Paragraphs>80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Viajes</vt:lpstr>
      <vt:lpstr>Endangered animals</vt:lpstr>
      <vt:lpstr>ANDEAN BEAR</vt:lpstr>
      <vt:lpstr>SEA LION</vt:lpstr>
      <vt:lpstr>VICUÑA</vt:lpstr>
      <vt:lpstr>COCK OF THE ROCK</vt:lpstr>
      <vt:lpstr>JAGUAR</vt:lpstr>
      <vt:lpstr>OTTER</vt:lpstr>
      <vt:lpstr>POLAR BEAR</vt:lpstr>
      <vt:lpstr>OTORONGO</vt:lpstr>
      <vt:lpstr>GUANACO</vt:lpstr>
      <vt:lpstr>                      THANK YOU ! ! :3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Propietario</dc:creator>
  <cp:lastModifiedBy>Personal</cp:lastModifiedBy>
  <cp:revision>18</cp:revision>
  <dcterms:created xsi:type="dcterms:W3CDTF">2014-11-25T16:06:53Z</dcterms:created>
  <dcterms:modified xsi:type="dcterms:W3CDTF">2014-12-04T16:01:57Z</dcterms:modified>
</cp:coreProperties>
</file>