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2" autoAdjust="0"/>
    <p:restoredTop sz="94624" autoAdjust="0"/>
  </p:normalViewPr>
  <p:slideViewPr>
    <p:cSldViewPr>
      <p:cViewPr varScale="1">
        <p:scale>
          <a:sx n="48" d="100"/>
          <a:sy n="48" d="100"/>
        </p:scale>
        <p:origin x="-8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FC7AE-3988-4A62-916C-CD08999EEC14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4AD46-8714-4D91-BA22-1D9FEB6C7AF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4AD46-8714-4D91-BA22-1D9FEB6C7AF4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B275C0-D4BB-4A90-B80E-AABF6045D989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16C47C-25EB-43B0-A7BE-68DB52A84EE9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mi%20musica\Christina%20Perri%20ft%20Steve%20Kazee%20-%20A%20Thousand%20Year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i%20musica\Christina%20Perri%20ft%20Steve%20Kazee%20-%20A%20Thousand%20Year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ARIO\AppData\Local\Microsoft\Windows\Temporary Internet Files\Content.IE5\JLT3MGIG\valores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361" t="5889" r="11667" b="5778"/>
          <a:stretch>
            <a:fillRect/>
          </a:stretch>
        </p:blipFill>
        <p:spPr bwMode="auto">
          <a:xfrm>
            <a:off x="5643570" y="4572008"/>
            <a:ext cx="3500430" cy="228599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6500858" cy="1714512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dirty="0" smtClean="0"/>
              <a:t>DESAROLLANDO UNA CULTURA EN VALORES.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3429000"/>
            <a:ext cx="7215238" cy="7143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dirty="0" smtClean="0"/>
              <a:t>VALORES Y ANTIVALORES EN MI LOCALIDAD.</a:t>
            </a:r>
            <a:endParaRPr lang="es-ES" dirty="0"/>
          </a:p>
        </p:txBody>
      </p:sp>
      <p:pic>
        <p:nvPicPr>
          <p:cNvPr id="11" name="Christina Perri ft Steve Kazee - A Thousand Ye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642910" y="857232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 advTm="0">
    <p:strips dir="ld"/>
  </p:transition>
  <p:timing>
    <p:tnLst>
      <p:par>
        <p:cTn id="1" dur="indefinite" restart="never" nodeType="tmRoot">
          <p:childTnLst>
            <p:audio>
              <p:cMediaNode numSld="21" showWhenStopped="0">
                <p:cTn id="2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5940444"/>
          </a:xfrm>
        </p:spPr>
        <p:txBody>
          <a:bodyPr>
            <a:normAutofit/>
          </a:bodyPr>
          <a:lstStyle/>
          <a:p>
            <a:r>
              <a:rPr lang="es-ES" sz="2400" u="sng" dirty="0" smtClean="0">
                <a:solidFill>
                  <a:schemeClr val="bg2">
                    <a:lumMod val="50000"/>
                  </a:schemeClr>
                </a:solidFill>
              </a:rPr>
              <a:t>LA COOPERACION: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ste grupo de jóvenes cooperan en su trabajo  organizando los productos.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20150505_115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357166"/>
            <a:ext cx="3471858" cy="462915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Proceso"/>
          <p:cNvSpPr/>
          <p:nvPr/>
        </p:nvSpPr>
        <p:spPr>
          <a:xfrm>
            <a:off x="714348" y="2357430"/>
            <a:ext cx="3357586" cy="1857388"/>
          </a:xfrm>
          <a:prstGeom prst="flowChartProcess">
            <a:avLst/>
          </a:prstGeom>
          <a:solidFill>
            <a:schemeClr val="bg2">
              <a:lumMod val="50000"/>
              <a:alpha val="19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6154758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LA VALENTIA: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Muestra una acción de valentía al mantenerse con fuerza y buscar su sustento diario.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7 Marcador de contenido" descr="DF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428604"/>
            <a:ext cx="4188460" cy="4708525"/>
          </a:xfrm>
          <a:prstGeom prst="flowChartMagneticDru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Redondear rectángulo de esquina diagonal"/>
          <p:cNvSpPr/>
          <p:nvPr/>
        </p:nvSpPr>
        <p:spPr>
          <a:xfrm>
            <a:off x="571472" y="2357430"/>
            <a:ext cx="3429024" cy="185738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2066" y="1214422"/>
            <a:ext cx="3543296" cy="2500330"/>
          </a:xfrm>
        </p:spPr>
        <p:txBody>
          <a:bodyPr>
            <a:normAutofit/>
          </a:bodyPr>
          <a:lstStyle/>
          <a:p>
            <a:r>
              <a:rPr lang="es-ES" sz="2400" u="sng" dirty="0" smtClean="0">
                <a:solidFill>
                  <a:schemeClr val="bg2">
                    <a:lumMod val="50000"/>
                  </a:schemeClr>
                </a:solidFill>
              </a:rPr>
              <a:t>LA HONESTIDAD:</a:t>
            </a:r>
            <a:br>
              <a:rPr lang="es-ES" sz="2400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2400" u="sng" dirty="0" smtClean="0">
                <a:solidFill>
                  <a:schemeClr val="bg1">
                    <a:lumMod val="50000"/>
                  </a:schemeClr>
                </a:solidFill>
              </a:rPr>
              <a:t>La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 señora es consiente y le entrega el dinero que falta por la compra del producto.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pic>
        <p:nvPicPr>
          <p:cNvPr id="4" name="3 Marcador de contenido" descr="20150505_1147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54" r="31771"/>
          <a:stretch>
            <a:fillRect/>
          </a:stretch>
        </p:blipFill>
        <p:spPr>
          <a:xfrm>
            <a:off x="500034" y="2000240"/>
            <a:ext cx="3857652" cy="4629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Flecha izquierda"/>
          <p:cNvSpPr/>
          <p:nvPr/>
        </p:nvSpPr>
        <p:spPr>
          <a:xfrm>
            <a:off x="4643438" y="500042"/>
            <a:ext cx="4000496" cy="3643338"/>
          </a:xfrm>
          <a:prstGeom prst="leftArrow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sz="6000" u="sng" dirty="0" smtClean="0"/>
              <a:t>LOS ANTIVALORES</a:t>
            </a:r>
            <a:endParaRPr lang="es-ES" sz="6000" u="sng" dirty="0"/>
          </a:p>
        </p:txBody>
      </p:sp>
      <p:pic>
        <p:nvPicPr>
          <p:cNvPr id="6" name="5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142976" y="1142984"/>
            <a:ext cx="6786610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0694" y="1785926"/>
            <a:ext cx="3471858" cy="4071966"/>
          </a:xfrm>
        </p:spPr>
        <p:txBody>
          <a:bodyPr>
            <a:normAutofit fontScale="90000"/>
          </a:bodyPr>
          <a:lstStyle/>
          <a:p>
            <a:r>
              <a:rPr lang="es-ES" u="sng" dirty="0" smtClean="0">
                <a:solidFill>
                  <a:schemeClr val="bg2">
                    <a:lumMod val="50000"/>
                  </a:schemeClr>
                </a:solidFill>
              </a:rPr>
              <a:t>IMPRUDENCIA</a:t>
            </a:r>
            <a:r>
              <a:rPr lang="es-ES" u="sng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Estas personas  muestran imprudencia con sus actos de mal peatón. </a:t>
            </a:r>
            <a:br>
              <a:rPr lang="es-E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SN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25701">
            <a:off x="116289" y="330579"/>
            <a:ext cx="4708525" cy="4708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3286124"/>
            <a:ext cx="3757610" cy="3357586"/>
          </a:xfrm>
        </p:spPr>
        <p:txBody>
          <a:bodyPr>
            <a:normAutofit/>
          </a:bodyPr>
          <a:lstStyle/>
          <a:p>
            <a:r>
              <a:rPr lang="es-ES" sz="3600" u="sng" dirty="0" smtClean="0">
                <a:solidFill>
                  <a:schemeClr val="bg2">
                    <a:lumMod val="50000"/>
                  </a:schemeClr>
                </a:solidFill>
              </a:rPr>
              <a:t>ANGUSTIA: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Los ancianos se sienten angustiados por su soledad.</a:t>
            </a:r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20150505_111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571480"/>
            <a:ext cx="3614734" cy="4629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Redondear rectángulo de esquina diagonal"/>
          <p:cNvSpPr/>
          <p:nvPr/>
        </p:nvSpPr>
        <p:spPr>
          <a:xfrm>
            <a:off x="214282" y="3571876"/>
            <a:ext cx="3714776" cy="2714644"/>
          </a:xfrm>
          <a:prstGeom prst="round2DiagRect">
            <a:avLst/>
          </a:prstGeom>
          <a:solidFill>
            <a:schemeClr val="bg2">
              <a:lumMod val="50000"/>
              <a:alpha val="18000"/>
            </a:schemeClr>
          </a:solidFill>
          <a:ln w="412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5797568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solidFill>
                  <a:schemeClr val="bg2">
                    <a:lumMod val="50000"/>
                  </a:schemeClr>
                </a:solidFill>
              </a:rPr>
              <a:t>IRRESPONSABILIDAD:</a:t>
            </a:r>
            <a:br>
              <a:rPr lang="es-ES" sz="2800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bservamos un acto irresponsable por parte de la señora al no cuidar bien a su menor. 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5 Marcador de contenido" descr="20150505_111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481"/>
          <a:stretch>
            <a:fillRect/>
          </a:stretch>
        </p:blipFill>
        <p:spPr>
          <a:xfrm>
            <a:off x="5357818" y="1000108"/>
            <a:ext cx="3264025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643182"/>
            <a:ext cx="3400420" cy="3714776"/>
          </a:xfrm>
        </p:spPr>
        <p:txBody>
          <a:bodyPr>
            <a:normAutofit/>
          </a:bodyPr>
          <a:lstStyle/>
          <a:p>
            <a:r>
              <a:rPr lang="es-ES" sz="3200" u="sng" dirty="0" smtClean="0">
                <a:solidFill>
                  <a:schemeClr val="bg2">
                    <a:lumMod val="50000"/>
                  </a:schemeClr>
                </a:solidFill>
              </a:rPr>
              <a:t>INMADUREZ: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El adolescente muestra falta de madurez y perdida de tiempo.</a:t>
            </a:r>
            <a:b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20150505_112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57" t="15501" r="28298"/>
          <a:stretch>
            <a:fillRect/>
          </a:stretch>
        </p:blipFill>
        <p:spPr>
          <a:xfrm>
            <a:off x="4429124" y="571480"/>
            <a:ext cx="3929058" cy="3911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5" name="4 Proceso"/>
          <p:cNvSpPr/>
          <p:nvPr/>
        </p:nvSpPr>
        <p:spPr>
          <a:xfrm>
            <a:off x="285720" y="3000372"/>
            <a:ext cx="3286148" cy="2643206"/>
          </a:xfrm>
          <a:prstGeom prst="flowChartProcess">
            <a:avLst/>
          </a:prstGeom>
          <a:solidFill>
            <a:schemeClr val="bg2">
              <a:lumMod val="50000"/>
              <a:alpha val="19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3257544" cy="5940444"/>
          </a:xfrm>
        </p:spPr>
        <p:txBody>
          <a:bodyPr>
            <a:normAutofit/>
          </a:bodyPr>
          <a:lstStyle/>
          <a:p>
            <a:r>
              <a:rPr lang="es-ES" sz="3200" u="sng" dirty="0" smtClean="0">
                <a:solidFill>
                  <a:schemeClr val="bg2">
                    <a:lumMod val="50000"/>
                  </a:schemeClr>
                </a:solidFill>
              </a:rPr>
              <a:t>LA ARROGANCIA: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La joven se muestra arrogante, pues piensa que la señora no es digna de su atención.</a:t>
            </a:r>
            <a:b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20150505_112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826" r="15278"/>
          <a:stretch>
            <a:fillRect/>
          </a:stretch>
        </p:blipFill>
        <p:spPr>
          <a:xfrm>
            <a:off x="4572000" y="428604"/>
            <a:ext cx="3786214" cy="4146187"/>
          </a:xfrm>
          <a:ln>
            <a:solidFill>
              <a:schemeClr val="bg2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86058"/>
            <a:ext cx="4114800" cy="3857652"/>
          </a:xfrm>
        </p:spPr>
        <p:txBody>
          <a:bodyPr/>
          <a:lstStyle/>
          <a:p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HARAGANERÍA: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Esta persona no cumple con su trabajo demostrando pereza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20150505_113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035" t="3155" r="9201" b="18141"/>
          <a:stretch>
            <a:fillRect/>
          </a:stretch>
        </p:blipFill>
        <p:spPr>
          <a:xfrm rot="5400000">
            <a:off x="4393405" y="964389"/>
            <a:ext cx="5000660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Marcador de contenido" descr="valores-no-han-perdido-L-e9dmSc.jpe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2" y="285728"/>
            <a:ext cx="8715436" cy="6357982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14686"/>
            <a:ext cx="3971924" cy="3071834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LA SUCIEDAD: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Se puede mostrar como la sociedad muestra falta de aseo.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ÑLASJ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785794"/>
            <a:ext cx="4760722" cy="385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642942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u="sng" dirty="0" smtClean="0">
                <a:solidFill>
                  <a:schemeClr val="bg2">
                    <a:lumMod val="50000"/>
                  </a:schemeClr>
                </a:solidFill>
              </a:rPr>
              <a:t>INTEGRANTES:</a:t>
            </a:r>
            <a:br>
              <a:rPr lang="es-ES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1.Collantes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Castillo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Lesly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  2.Collantes Castillo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Misely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 3.Vasquez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Gutierrez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Samy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ELARIO\AppData\Local\Microsoft\Windows\Temporary Internet Files\Content.IE5\JLT3MGIG\niÃ±os-jugando[1]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858016" y="500042"/>
            <a:ext cx="2024658" cy="194780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35715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357298"/>
            <a:ext cx="4572032" cy="4071966"/>
          </a:xfrm>
        </p:spPr>
        <p:txBody>
          <a:bodyPr>
            <a:normAutofit/>
          </a:bodyPr>
          <a:lstStyle/>
          <a:p>
            <a:pPr algn="l"/>
            <a:r>
              <a:rPr lang="es-ES" sz="2400" b="1" u="sng" dirty="0" smtClean="0">
                <a:solidFill>
                  <a:schemeClr val="bg2">
                    <a:lumMod val="50000"/>
                  </a:schemeClr>
                </a:solidFill>
              </a:rPr>
              <a:t>LA RESPONSABILIDAD:</a:t>
            </a:r>
            <a:r>
              <a:rPr lang="es-ES" sz="2000" b="1" u="sng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S" sz="2000" b="1" u="sng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En la imagen, podemos observar a la señora que cumple con su labor de limpieza pública.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20150505_120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720594">
            <a:off x="4580524" y="858070"/>
            <a:ext cx="4613028" cy="3644835"/>
          </a:xfrm>
          <a:prstGeom prst="round2Diag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5" name="4 Redondear rectángulo de esquina diagonal"/>
          <p:cNvSpPr/>
          <p:nvPr/>
        </p:nvSpPr>
        <p:spPr>
          <a:xfrm>
            <a:off x="285720" y="2357430"/>
            <a:ext cx="4500594" cy="2143140"/>
          </a:xfrm>
          <a:prstGeom prst="round2DiagRect">
            <a:avLst/>
          </a:prstGeom>
          <a:solidFill>
            <a:schemeClr val="bg2">
              <a:lumMod val="50000"/>
              <a:alpha val="22000"/>
            </a:schemeClr>
          </a:solidFill>
          <a:ln w="412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4346" y="0"/>
            <a:ext cx="5000660" cy="4000528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solidFill>
                  <a:schemeClr val="bg2">
                    <a:lumMod val="50000"/>
                  </a:schemeClr>
                </a:solidFill>
              </a:rPr>
              <a:t>EL AMOR: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Apreciamos como la madre muestra amor por su hija, llevándola a sus controles médicos.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20150505_111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476" t="15432" r="24184"/>
          <a:stretch>
            <a:fillRect/>
          </a:stretch>
        </p:blipFill>
        <p:spPr>
          <a:xfrm rot="281126">
            <a:off x="5093553" y="536893"/>
            <a:ext cx="3819974" cy="5073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ELARIO\AppData\Local\Microsoft\Windows\Temporary Internet Files\Content.IE5\EOVRUWOH\el-amor-de-una-madre[1]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1278" t="13158" r="9774"/>
          <a:stretch>
            <a:fillRect/>
          </a:stretch>
        </p:blipFill>
        <p:spPr bwMode="auto">
          <a:xfrm>
            <a:off x="0" y="5005771"/>
            <a:ext cx="1571604" cy="1852229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1071546"/>
            <a:ext cx="4572000" cy="1928826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 w="412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14686"/>
            <a:ext cx="4286280" cy="2500330"/>
          </a:xfrm>
        </p:spPr>
        <p:txBody>
          <a:bodyPr>
            <a:normAutofit/>
          </a:bodyPr>
          <a:lstStyle/>
          <a:p>
            <a:r>
              <a:rPr lang="es-ES" sz="2400" u="sng" dirty="0" smtClean="0">
                <a:solidFill>
                  <a:schemeClr val="bg2">
                    <a:lumMod val="50000"/>
                  </a:schemeClr>
                </a:solidFill>
              </a:rPr>
              <a:t>LA DISCIPLINA: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El señor muestra una actitud positiva hacia su negocio y clientes.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9 Marcador de contenido" descr="20150505_112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152" r="31227"/>
          <a:stretch>
            <a:fillRect/>
          </a:stretch>
        </p:blipFill>
        <p:spPr>
          <a:xfrm rot="239006">
            <a:off x="5135285" y="408413"/>
            <a:ext cx="3438910" cy="496804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Rectángulo redondeado"/>
          <p:cNvSpPr/>
          <p:nvPr/>
        </p:nvSpPr>
        <p:spPr>
          <a:xfrm>
            <a:off x="285720" y="3714752"/>
            <a:ext cx="3643338" cy="1571636"/>
          </a:xfrm>
          <a:prstGeom prst="roundRect">
            <a:avLst/>
          </a:prstGeom>
          <a:solidFill>
            <a:schemeClr val="bg2">
              <a:lumMod val="50000"/>
              <a:alpha val="20000"/>
            </a:schemeClr>
          </a:solidFill>
          <a:ln w="44450">
            <a:solidFill>
              <a:schemeClr val="bg2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28670"/>
            <a:ext cx="3829048" cy="2928958"/>
          </a:xfrm>
        </p:spPr>
        <p:txBody>
          <a:bodyPr>
            <a:normAutofit/>
          </a:bodyPr>
          <a:lstStyle/>
          <a:p>
            <a:r>
              <a:rPr lang="es-ES" sz="2400" u="sng" dirty="0" smtClean="0">
                <a:solidFill>
                  <a:schemeClr val="bg2">
                    <a:lumMod val="50000"/>
                  </a:schemeClr>
                </a:solidFill>
              </a:rPr>
              <a:t>LA AMISTAD: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Es un valor que muchos practicamos y lo podemos demostrar con un abrazo.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9 Marcador de contenido" descr="20150505_112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889"/>
          <a:stretch>
            <a:fillRect/>
          </a:stretch>
        </p:blipFill>
        <p:spPr>
          <a:xfrm>
            <a:off x="5000628" y="1000108"/>
            <a:ext cx="3900486" cy="398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Tarjeta"/>
          <p:cNvSpPr/>
          <p:nvPr/>
        </p:nvSpPr>
        <p:spPr>
          <a:xfrm>
            <a:off x="428596" y="1500174"/>
            <a:ext cx="3786214" cy="2071702"/>
          </a:xfrm>
          <a:prstGeom prst="flowChartPunchedCard">
            <a:avLst/>
          </a:prstGeom>
          <a:solidFill>
            <a:schemeClr val="bg2">
              <a:lumMod val="50000"/>
              <a:alpha val="22000"/>
            </a:schemeClr>
          </a:solidFill>
          <a:ln w="41275">
            <a:solidFill>
              <a:schemeClr val="bg2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3500438"/>
            <a:ext cx="3686172" cy="1857388"/>
          </a:xfrm>
        </p:spPr>
        <p:txBody>
          <a:bodyPr>
            <a:normAutofit fontScale="90000"/>
          </a:bodyPr>
          <a:lstStyle/>
          <a:p>
            <a:r>
              <a:rPr lang="es-ES" sz="2700" u="sng" dirty="0" smtClean="0">
                <a:solidFill>
                  <a:schemeClr val="bg2">
                    <a:lumMod val="50000"/>
                  </a:schemeClr>
                </a:solidFill>
              </a:rPr>
              <a:t>AMABILIDAD:</a:t>
            </a:r>
            <a:br>
              <a:rPr lang="es-ES" sz="2700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2700" dirty="0" smtClean="0">
                <a:solidFill>
                  <a:schemeClr val="bg1">
                    <a:lumMod val="50000"/>
                  </a:schemeClr>
                </a:solidFill>
              </a:rPr>
              <a:t>La joven muestra una acción de amabilidad ayudando a la señora.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5 Marcador de contenido" descr="20150505_113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729" r="31771"/>
          <a:stretch>
            <a:fillRect/>
          </a:stretch>
        </p:blipFill>
        <p:spPr>
          <a:xfrm rot="338332">
            <a:off x="5353318" y="664325"/>
            <a:ext cx="3571900" cy="462915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Rectángulo"/>
          <p:cNvSpPr/>
          <p:nvPr/>
        </p:nvSpPr>
        <p:spPr>
          <a:xfrm>
            <a:off x="428596" y="3429000"/>
            <a:ext cx="3500462" cy="1571636"/>
          </a:xfrm>
          <a:prstGeom prst="rect">
            <a:avLst/>
          </a:prstGeom>
          <a:solidFill>
            <a:schemeClr val="bg2">
              <a:lumMod val="50000"/>
              <a:alpha val="18000"/>
            </a:schemeClr>
          </a:solidFill>
          <a:ln w="412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Christina Perri ft Steve Kazee - A Thousand Ye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3043230" cy="5572164"/>
          </a:xfrm>
        </p:spPr>
        <p:txBody>
          <a:bodyPr>
            <a:normAutofit/>
          </a:bodyPr>
          <a:lstStyle/>
          <a:p>
            <a:r>
              <a:rPr lang="es-ES" sz="2400" u="sng" dirty="0" smtClean="0">
                <a:solidFill>
                  <a:schemeClr val="bg2">
                    <a:lumMod val="50000"/>
                  </a:schemeClr>
                </a:solidFill>
              </a:rPr>
              <a:t>LABORIOSIDAD: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Observamos una acción de trabajo realizada por el señor.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pic>
        <p:nvPicPr>
          <p:cNvPr id="26" name="25 Marcador de contenido" descr="kOEI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14290"/>
            <a:ext cx="4117022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27 Marco"/>
          <p:cNvSpPr/>
          <p:nvPr/>
        </p:nvSpPr>
        <p:spPr>
          <a:xfrm>
            <a:off x="214282" y="2357430"/>
            <a:ext cx="3429024" cy="2071702"/>
          </a:xfrm>
          <a:prstGeom prst="frame">
            <a:avLst/>
          </a:prstGeom>
          <a:solidFill>
            <a:schemeClr val="bg2">
              <a:lumMod val="50000"/>
              <a:alpha val="22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3686172" cy="5643602"/>
          </a:xfrm>
        </p:spPr>
        <p:txBody>
          <a:bodyPr>
            <a:normAutofit/>
          </a:bodyPr>
          <a:lstStyle/>
          <a:p>
            <a:r>
              <a:rPr lang="es-ES" sz="2400" u="sng" dirty="0" smtClean="0">
                <a:solidFill>
                  <a:schemeClr val="bg2">
                    <a:lumMod val="50000"/>
                  </a:schemeClr>
                </a:solidFill>
              </a:rPr>
              <a:t>LA BONDAD: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La joven muestra la cualidad de ser buena, ayudando a la señora.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23 Marcador de contenido" descr="20150505_115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958" r="27430"/>
          <a:stretch>
            <a:fillRect/>
          </a:stretch>
        </p:blipFill>
        <p:spPr>
          <a:xfrm>
            <a:off x="4643437" y="285728"/>
            <a:ext cx="4136377" cy="4786346"/>
          </a:xfrm>
          <a:prstGeom prst="foldedCorner">
            <a:avLst/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24 Flecha a la derecha con muesca"/>
          <p:cNvSpPr/>
          <p:nvPr/>
        </p:nvSpPr>
        <p:spPr>
          <a:xfrm>
            <a:off x="0" y="1285860"/>
            <a:ext cx="4643438" cy="3714776"/>
          </a:xfrm>
          <a:prstGeom prst="notchedRightArrow">
            <a:avLst/>
          </a:prstGeom>
          <a:solidFill>
            <a:schemeClr val="bg2">
              <a:lumMod val="50000"/>
              <a:alpha val="21000"/>
            </a:schemeClr>
          </a:solidFill>
          <a:ln w="41275">
            <a:solidFill>
              <a:schemeClr val="bg2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Personalizado 14">
      <a:dk1>
        <a:srgbClr val="7F7F7F"/>
      </a:dk1>
      <a:lt1>
        <a:sysClr val="window" lastClr="FFFFFF"/>
      </a:lt1>
      <a:dk2>
        <a:srgbClr val="E5D4FC"/>
      </a:dk2>
      <a:lt2>
        <a:srgbClr val="C7AED6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283</TotalTime>
  <Words>74</Words>
  <Application>Microsoft Office PowerPoint</Application>
  <PresentationFormat>Presentación en pantalla (4:3)</PresentationFormat>
  <Paragraphs>22</Paragraphs>
  <Slides>21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Vértice</vt:lpstr>
      <vt:lpstr>DESAROLLANDO UNA CULTURA EN VALORES.</vt:lpstr>
      <vt:lpstr>Diapositiva 2</vt:lpstr>
      <vt:lpstr>LA RESPONSABILIDAD: En la imagen, podemos observar a la señora que cumple con su labor de limpieza pública.</vt:lpstr>
      <vt:lpstr>EL AMOR: Apreciamos como la madre muestra amor por su hija, llevándola a sus controles médicos.</vt:lpstr>
      <vt:lpstr>LA DISCIPLINA: El señor muestra una actitud positiva hacia su negocio y clientes.</vt:lpstr>
      <vt:lpstr>LA AMISTAD: Es un valor que muchos practicamos y lo podemos demostrar con un abrazo.</vt:lpstr>
      <vt:lpstr>AMABILIDAD: La joven muestra una acción de amabilidad ayudando a la señora.  </vt:lpstr>
      <vt:lpstr>LABORIOSIDAD: Observamos una acción de trabajo realizada por el señor. </vt:lpstr>
      <vt:lpstr>LA BONDAD: La joven muestra la cualidad de ser buena, ayudando a la señora.</vt:lpstr>
      <vt:lpstr>LA COOPERACION: Este grupo de jóvenes cooperan en su trabajo  organizando los productos.</vt:lpstr>
      <vt:lpstr>LA VALENTIA: Muestra una acción de valentía al mantenerse con fuerza y buscar su sustento diario.</vt:lpstr>
      <vt:lpstr>LA HONESTIDAD: La señora es consiente y le entrega el dinero que falta por la compra del producto. </vt:lpstr>
      <vt:lpstr> LOS ANTIVALORES</vt:lpstr>
      <vt:lpstr>IMPRUDENCIA: Estas personas  muestran imprudencia con sus actos de mal peatón.  </vt:lpstr>
      <vt:lpstr>ANGUSTIA: Los ancianos se sienten angustiados por su soledad.</vt:lpstr>
      <vt:lpstr>IRRESPONSABILIDAD: Observamos un acto irresponsable por parte de la señora al no cuidar bien a su menor. </vt:lpstr>
      <vt:lpstr>INMADUREZ: El adolescente muestra falta de madurez y perdida de tiempo. </vt:lpstr>
      <vt:lpstr>LA ARROGANCIA: La joven se muestra arrogante, pues piensa que la señora no es digna de su atención. </vt:lpstr>
      <vt:lpstr>HARAGANERÍA: Esta persona no cumple con su trabajo demostrando pereza .</vt:lpstr>
      <vt:lpstr>LA SUCIEDAD: Se puede mostrar como la sociedad muestra falta de aseo.</vt:lpstr>
      <vt:lpstr>INTEGRANTES:  1.Collantes Castillo Lesly    2.Collantes Castillo Misely   3.Vasquez Gutierrez Samy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DESAROLLANDO UNA CULTURA EN VALORES.</dc:title>
  <dc:creator>ELARIO</dc:creator>
  <cp:lastModifiedBy>ELARIO</cp:lastModifiedBy>
  <cp:revision>28</cp:revision>
  <dcterms:created xsi:type="dcterms:W3CDTF">2015-05-06T21:17:08Z</dcterms:created>
  <dcterms:modified xsi:type="dcterms:W3CDTF">2015-05-07T02:00:20Z</dcterms:modified>
</cp:coreProperties>
</file>